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73" r:id="rId6"/>
    <p:sldId id="260" r:id="rId7"/>
    <p:sldId id="262" r:id="rId8"/>
    <p:sldId id="263" r:id="rId9"/>
    <p:sldId id="261" r:id="rId10"/>
    <p:sldId id="264" r:id="rId11"/>
    <p:sldId id="266" r:id="rId12"/>
    <p:sldId id="265" r:id="rId13"/>
    <p:sldId id="267" r:id="rId14"/>
    <p:sldId id="270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42C781-0AFE-4104-9EF9-670E4F11FD08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AAC06-50F1-49C0-8122-358C14B31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151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AAC06-50F1-49C0-8122-358C14B31169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0420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9338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4779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275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6782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7564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715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15101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2474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0109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0957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5546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59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1069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40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1024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113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426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BF35CFE-9E1A-42A3-B289-E421F464B2D0}" type="datetimeFigureOut">
              <a:rPr lang="en-IN" smtClean="0"/>
              <a:t>12-05-2024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AA8E0D6-AD68-4AA8-9FFE-2A4F1E0A46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19595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2.m4a"/><Relationship Id="rId7" Type="http://schemas.openxmlformats.org/officeDocument/2006/relationships/image" Target="../media/image10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3.png"/><Relationship Id="rId4" Type="http://schemas.openxmlformats.org/officeDocument/2006/relationships/audio" Target="../media/media2.m4a"/><Relationship Id="rId9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32833-A52D-0B5B-3833-43C6DC76D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23" y="620785"/>
            <a:ext cx="12063369" cy="2890885"/>
          </a:xfrm>
        </p:spPr>
        <p:txBody>
          <a:bodyPr/>
          <a:lstStyle/>
          <a:p>
            <a:pPr algn="ctr"/>
            <a:r>
              <a:rPr lang="en-US" sz="6000" u="sng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Capstone Project</a:t>
            </a:r>
            <a:br>
              <a:rPr lang="en-US" sz="6000" u="sng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</a:br>
            <a:r>
              <a:rPr lang="en-US" sz="6000" u="sng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Marketing and Retail Analytics</a:t>
            </a:r>
            <a:endParaRPr lang="en-IN" sz="6400" u="sng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6A0CE1-AC87-EAD8-289D-CFD838CF88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9792" y="4587653"/>
            <a:ext cx="6812300" cy="1947372"/>
          </a:xfrm>
        </p:spPr>
        <p:txBody>
          <a:bodyPr>
            <a:normAutofit fontScale="92500" lnSpcReduction="10000"/>
          </a:bodyPr>
          <a:lstStyle/>
          <a:p>
            <a:r>
              <a:rPr lang="en-US" sz="2800" b="1" u="sng" dirty="0">
                <a:latin typeface="Algerian" panose="04020705040A02060702" pitchFamily="82" charset="0"/>
              </a:rPr>
              <a:t>PRESENTED BY</a:t>
            </a:r>
            <a:r>
              <a:rPr lang="en-US" sz="2800" dirty="0">
                <a:latin typeface="Algerian" panose="04020705040A02060702" pitchFamily="82" charset="0"/>
              </a:rPr>
              <a:t>: </a:t>
            </a:r>
          </a:p>
          <a:p>
            <a:r>
              <a:rPr lang="en-US" sz="2800" dirty="0" err="1">
                <a:latin typeface="Algerian" panose="04020705040A02060702" pitchFamily="82" charset="0"/>
              </a:rPr>
              <a:t>Jayantika</a:t>
            </a:r>
            <a:r>
              <a:rPr lang="en-US" sz="2800" dirty="0">
                <a:latin typeface="Algerian" panose="04020705040A02060702" pitchFamily="82" charset="0"/>
              </a:rPr>
              <a:t> </a:t>
            </a:r>
            <a:r>
              <a:rPr lang="en-US" sz="2800" dirty="0" err="1">
                <a:latin typeface="Algerian" panose="04020705040A02060702" pitchFamily="82" charset="0"/>
              </a:rPr>
              <a:t>gulati</a:t>
            </a:r>
            <a:endParaRPr lang="en-US" sz="2800" dirty="0">
              <a:latin typeface="Algerian" panose="04020705040A02060702" pitchFamily="82" charset="0"/>
            </a:endParaRPr>
          </a:p>
          <a:p>
            <a:r>
              <a:rPr lang="en-US" sz="2800" dirty="0">
                <a:latin typeface="Algerian" panose="04020705040A02060702" pitchFamily="82" charset="0"/>
              </a:rPr>
              <a:t>Aparna </a:t>
            </a:r>
            <a:r>
              <a:rPr lang="en-US" sz="2800" dirty="0" err="1">
                <a:latin typeface="Algerian" panose="04020705040A02060702" pitchFamily="82" charset="0"/>
              </a:rPr>
              <a:t>roy</a:t>
            </a:r>
            <a:endParaRPr lang="en-US" sz="2800" dirty="0">
              <a:latin typeface="Algerian" panose="04020705040A02060702" pitchFamily="82" charset="0"/>
            </a:endParaRPr>
          </a:p>
          <a:p>
            <a:r>
              <a:rPr lang="en-US" sz="2800" dirty="0">
                <a:latin typeface="Algerian" panose="04020705040A02060702" pitchFamily="82" charset="0"/>
              </a:rPr>
              <a:t>Anurag </a:t>
            </a:r>
            <a:r>
              <a:rPr lang="en-US" sz="2800" dirty="0" err="1">
                <a:latin typeface="Algerian" panose="04020705040A02060702" pitchFamily="82" charset="0"/>
              </a:rPr>
              <a:t>pathak</a:t>
            </a:r>
            <a:endParaRPr lang="en-IN" sz="2800" dirty="0">
              <a:latin typeface="Algerian" panose="04020705040A0206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5780C-32D1-F207-5546-DDD3DA92B9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72" y="4117622"/>
            <a:ext cx="3121364" cy="205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21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92712D-746D-B1B2-C2B7-FF4FBAA69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43661"/>
            <a:ext cx="9773016" cy="788853"/>
          </a:xfrm>
        </p:spPr>
        <p:txBody>
          <a:bodyPr/>
          <a:lstStyle/>
          <a:p>
            <a:pPr algn="ctr"/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Quantity Pareto</a:t>
            </a:r>
            <a:endParaRPr lang="en-IN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64BA807-CCD6-4A18-95B6-B80ABE7A8770}"/>
              </a:ext>
            </a:extLst>
          </p:cNvPr>
          <p:cNvSpPr>
            <a:spLocks noGrp="1"/>
          </p:cNvSpPr>
          <p:nvPr/>
        </p:nvSpPr>
        <p:spPr>
          <a:xfrm>
            <a:off x="646111" y="1768196"/>
            <a:ext cx="3489661" cy="404537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Toys, health_beauty and bed_bath_table make up 81.22% of the total orders.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Toys alone has 75.94% of the total orders.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rest of the product categories generate 18.78% of the total orders.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5133CD-BC60-68CB-BD16-C95AF3185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719" y="1434517"/>
            <a:ext cx="7217169" cy="496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26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122B3-F47E-ABCB-213D-1BE3EE3A3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837" y="185122"/>
            <a:ext cx="10133901" cy="829946"/>
          </a:xfrm>
        </p:spPr>
        <p:txBody>
          <a:bodyPr/>
          <a:lstStyle/>
          <a:p>
            <a:pPr algn="ctr"/>
            <a:r>
              <a:rPr lang="en-US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Market Basket Analysis</a:t>
            </a:r>
            <a:endParaRPr lang="en-IN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5ACABB-FC69-4F6F-A48C-61618BACCC31}"/>
              </a:ext>
            </a:extLst>
          </p:cNvPr>
          <p:cNvSpPr>
            <a:spLocks noGrp="1"/>
          </p:cNvSpPr>
          <p:nvPr/>
        </p:nvSpPr>
        <p:spPr>
          <a:xfrm>
            <a:off x="276837" y="3428999"/>
            <a:ext cx="5724089" cy="298018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Market Basket Analysis is performed to identify the frequently ordered category association.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Toys are the most ordered category along  with the categories of bed_bath_table, furniture_decor, computers_accessories and health_beauty.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9D927C-5DFF-49AA-6CC0-4C0CAD96BE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38" y="1105680"/>
            <a:ext cx="4773334" cy="21760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281609-2509-F2C5-0040-63D8F57421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05680"/>
            <a:ext cx="5927931" cy="55671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1D77C6-CC28-93E4-01B6-852694343DD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" b="74999"/>
          <a:stretch/>
        </p:blipFill>
        <p:spPr>
          <a:xfrm>
            <a:off x="3221372" y="1476462"/>
            <a:ext cx="1828800" cy="54528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8E553040-B2ED-C250-0972-9DF45C2944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995231" y="5644177"/>
            <a:ext cx="2057400" cy="2057400"/>
          </a:xfrm>
          <a:prstGeom prst="ellipse">
            <a:avLst/>
          </a:prstGeom>
        </p:spPr>
      </p:pic>
      <p:pic>
        <p:nvPicPr>
          <p:cNvPr id="1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D6C52AE-A5E8-10FE-66DE-80A741F55A5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7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133"/>
    </mc:Choice>
    <mc:Fallback xmlns="">
      <p:transition spd="slow" advTm="43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984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C82D2-BEBE-BC8D-9BDD-D28F5BA0E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725" y="296438"/>
            <a:ext cx="9989569" cy="1314248"/>
          </a:xfrm>
        </p:spPr>
        <p:txBody>
          <a:bodyPr/>
          <a:lstStyle/>
          <a:p>
            <a:pPr algn="ctr"/>
            <a:r>
              <a:rPr lang="en-US" sz="4000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Product Category Ordered more than 5 Times</a:t>
            </a:r>
            <a:endParaRPr lang="en-IN" sz="4000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B54C0E2-A2EB-4535-8002-7DFB2D5B27B1}"/>
              </a:ext>
            </a:extLst>
          </p:cNvPr>
          <p:cNvSpPr>
            <a:spLocks noGrp="1"/>
          </p:cNvSpPr>
          <p:nvPr/>
        </p:nvSpPr>
        <p:spPr>
          <a:xfrm>
            <a:off x="454725" y="2172748"/>
            <a:ext cx="2758259" cy="405188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Toys category is the most ordered category with a total of 74,929 orders.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Health_beauty, bed_bath_table and sports_leisure are the next most ordered category. </a:t>
            </a:r>
            <a:endParaRPr lang="en-IN" sz="24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F1FCA6-2CDA-2C2D-1165-04F1B0F50C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046" y="1812022"/>
            <a:ext cx="8154100" cy="4667047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BE51867-FE70-5CC8-CC02-2466331711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65208" y="623538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4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79"/>
    </mc:Choice>
    <mc:Fallback xmlns="">
      <p:transition spd="slow" advTm="30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7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CAD0-3417-CEB2-EF4B-4AABBB7E1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58" y="402384"/>
            <a:ext cx="9820569" cy="844454"/>
          </a:xfrm>
        </p:spPr>
        <p:txBody>
          <a:bodyPr/>
          <a:lstStyle/>
          <a:p>
            <a:pPr algn="ctr"/>
            <a:r>
              <a:rPr lang="en-US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Insights</a:t>
            </a:r>
            <a:endParaRPr lang="en-IN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B8C6734-9921-43B5-B665-5268FD748D03}"/>
              </a:ext>
            </a:extLst>
          </p:cNvPr>
          <p:cNvSpPr>
            <a:spLocks noGrp="1"/>
          </p:cNvSpPr>
          <p:nvPr/>
        </p:nvSpPr>
        <p:spPr>
          <a:xfrm>
            <a:off x="598558" y="1703017"/>
            <a:ext cx="9820569" cy="452766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category Toys constitute 20% of the products which generates 80% of the revenue.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It can be seen that even if the price of the certain products is high, it is still bought by the customer more often.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Apart from Toys, the products from the categories of bed_bath_table, furniture_decor, computers_accessories and health_beauty are the most frequently ordered. The above categories with Toys or/and with each other are most frequent in customer’s basket.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It is observed that despite of the high price, some products are frequently purchased by the customers.</a:t>
            </a:r>
            <a:endParaRPr lang="en-IN" sz="2400" dirty="0">
              <a:solidFill>
                <a:schemeClr val="tx1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7ED9F56-D1B5-0189-600F-CBD8B06C99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2611" y="615166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25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39"/>
    </mc:Choice>
    <mc:Fallback xmlns="">
      <p:transition spd="slow" advTm="45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348E5-9DB1-8DA8-0EA7-16683DF6F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44454"/>
          </a:xfrm>
        </p:spPr>
        <p:txBody>
          <a:bodyPr/>
          <a:lstStyle/>
          <a:p>
            <a:pPr algn="ctr"/>
            <a:r>
              <a:rPr lang="en-US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Recommendations</a:t>
            </a:r>
            <a:endParaRPr lang="en-IN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525DF6-A524-4BDD-9E0D-0A1F2647F01E}"/>
              </a:ext>
            </a:extLst>
          </p:cNvPr>
          <p:cNvSpPr>
            <a:spLocks noGrp="1"/>
          </p:cNvSpPr>
          <p:nvPr/>
        </p:nvSpPr>
        <p:spPr>
          <a:xfrm>
            <a:off x="646111" y="1759421"/>
            <a:ext cx="9404723" cy="452393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company should focus on the categories which generate more than 80% of the revenue by always keeping them in stock.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company should target customers who are more likely to buy toys to boost sales as the category toys is the most ordered category.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Company should offer lucrative offers or discounts to encourage the cross selling among their products.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company can reduce some of the sub categories which have very low sales.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Company should start social media marketing of best selling product categories to target children of the right age group.</a:t>
            </a:r>
            <a:endParaRPr lang="en-IN" sz="2400" dirty="0">
              <a:solidFill>
                <a:schemeClr val="tx1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2352300-010E-76B1-6A26-917D29FE12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5248" y="603967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85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827"/>
    </mc:Choice>
    <mc:Fallback xmlns="">
      <p:transition spd="slow" advTm="50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4E3C4-0CB4-D7FE-8445-216F352D3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720" y="2608051"/>
            <a:ext cx="9404723" cy="1636777"/>
          </a:xfrm>
        </p:spPr>
        <p:txBody>
          <a:bodyPr/>
          <a:lstStyle/>
          <a:p>
            <a:pPr algn="ctr"/>
            <a:r>
              <a:rPr lang="en-US" sz="9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THANK YOU</a:t>
            </a:r>
            <a:endParaRPr lang="en-IN" sz="96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0B3B7FA-8306-C44B-FC2D-E5D23A8A1C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15207" y="602103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34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6"/>
    </mc:Choice>
    <mc:Fallback xmlns="">
      <p:transition spd="slow" advTm="2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B3281-CCFA-26AC-D888-56F8DDE91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93327"/>
            <a:ext cx="9404723" cy="1082467"/>
          </a:xfrm>
        </p:spPr>
        <p:txBody>
          <a:bodyPr/>
          <a:lstStyle/>
          <a:p>
            <a:pPr algn="ctr"/>
            <a:r>
              <a:rPr lang="en-US" sz="4800" u="sng" dirty="0">
                <a:latin typeface="Algerian" panose="04020705040A02060702" pitchFamily="82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03A2C-26BC-1D83-58FB-7342EF119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493240"/>
            <a:ext cx="9404722" cy="473977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Objectives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Background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Data Exploration and Cleaning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Visualizations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Insights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519181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F9062-BE83-8F24-21F2-374EFAB2D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895" y="452719"/>
            <a:ext cx="9899010" cy="1057300"/>
          </a:xfrm>
        </p:spPr>
        <p:txBody>
          <a:bodyPr/>
          <a:lstStyle/>
          <a:p>
            <a:pPr algn="ctr"/>
            <a:r>
              <a:rPr lang="en-US" sz="5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Objective</a:t>
            </a:r>
            <a:endParaRPr lang="en-IN" sz="54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3A7A2-9885-1501-5367-C9C3DF159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895" y="1937232"/>
            <a:ext cx="10008226" cy="434612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Main objectives for this project are as follows: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To identify top products that contribute to the revenue and top product category using Pareto Analysis.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Improve our understanding with the use of market basket analysis to analyze the purchase behavior of customers.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Understand what items are most likely to be purchased individually or in combination with some other products.</a:t>
            </a:r>
          </a:p>
          <a:p>
            <a:pPr>
              <a:buFont typeface="Century Gothic" panose="020B0502020202020204" pitchFamily="34" charset="0"/>
              <a:buChar char="►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30728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28D57-FE2D-8938-7CEF-F2E1DCC3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6984"/>
          </a:xfrm>
        </p:spPr>
        <p:txBody>
          <a:bodyPr/>
          <a:lstStyle/>
          <a:p>
            <a:pPr algn="ctr"/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Background</a:t>
            </a:r>
            <a:endParaRPr lang="en-IN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3E71F-0D63-AA78-48D2-3496CC746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99440"/>
            <a:ext cx="9404723" cy="413091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 err="1">
                <a:solidFill>
                  <a:schemeClr val="tx1"/>
                </a:solidFill>
              </a:rPr>
              <a:t>OList</a:t>
            </a:r>
            <a:r>
              <a:rPr lang="en-US" sz="2400" dirty="0">
                <a:solidFill>
                  <a:schemeClr val="tx1"/>
                </a:solidFill>
              </a:rPr>
              <a:t> is an e-commerce company that has faced some losses recently and they want to manage their inventory so as to reduce any unnecessary costs.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Now to be able to meet the demands of the customers, the company would need to store tons and tons of products in warehouses.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Since storing these products adds to the costs that the company incurs, it is necessary for the organization to plan their inventory well.</a:t>
            </a:r>
          </a:p>
        </p:txBody>
      </p:sp>
    </p:spTree>
    <p:extLst>
      <p:ext uri="{BB962C8B-B14F-4D97-AF65-F5344CB8AC3E}">
        <p14:creationId xmlns:p14="http://schemas.microsoft.com/office/powerpoint/2010/main" val="1514860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6CD15A-8774-257A-0E7E-51828C252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0287" y="1330433"/>
            <a:ext cx="10131425" cy="49948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300" b="1" dirty="0">
                <a:latin typeface="Dubai" panose="020B0503030403030204" pitchFamily="34" charset="-78"/>
                <a:cs typeface="Dubai" panose="020B0503030403030204" pitchFamily="34" charset="-78"/>
              </a:rPr>
              <a:t>Exploratory Data Analysis:-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600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cs typeface="Dubai" panose="020B0503030403030204" pitchFamily="34" charset="-78"/>
              </a:rPr>
              <a:t>Imported all the CSV files of Retail dataset into </a:t>
            </a:r>
            <a:r>
              <a:rPr lang="en-US" sz="2400" b="1" dirty="0" err="1">
                <a:cs typeface="Dubai" panose="020B0503030403030204" pitchFamily="34" charset="-78"/>
              </a:rPr>
              <a:t>JupyterLab</a:t>
            </a:r>
            <a:r>
              <a:rPr lang="en-US" sz="2400" dirty="0">
                <a:cs typeface="Dubai" panose="020B0503030403030204" pitchFamily="34" charset="-78"/>
              </a:rPr>
              <a:t>.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cs typeface="Dubai" panose="020B0503030403030204" pitchFamily="34" charset="-7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cs typeface="Dubai" panose="020B0503030403030204" pitchFamily="34" charset="-78"/>
              </a:rPr>
              <a:t>We used </a:t>
            </a:r>
            <a:r>
              <a:rPr lang="en-US" sz="2400" b="1" dirty="0">
                <a:cs typeface="Dubai" panose="020B0503030403030204" pitchFamily="34" charset="-78"/>
              </a:rPr>
              <a:t>Pandas</a:t>
            </a:r>
            <a:r>
              <a:rPr lang="en-US" sz="2400" dirty="0">
                <a:cs typeface="Dubai" panose="020B0503030403030204" pitchFamily="34" charset="-78"/>
              </a:rPr>
              <a:t> library to load and clean the dataset.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cs typeface="Dubai" panose="020B0503030403030204" pitchFamily="34" charset="-7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cs typeface="Dubai" panose="020B0503030403030204" pitchFamily="34" charset="-78"/>
              </a:rPr>
              <a:t>Performed data exploration on all the CSV files to understand the data quality issues.</a:t>
            </a:r>
          </a:p>
          <a:p>
            <a:pPr marL="0" indent="0">
              <a:buNone/>
            </a:pPr>
            <a:endParaRPr lang="en-US" sz="2400" dirty="0">
              <a:cs typeface="Dubai" panose="020B0503030403030204" pitchFamily="34" charset="-7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cs typeface="Dubai" panose="020B0503030403030204" pitchFamily="34" charset="-78"/>
              </a:rPr>
              <a:t>Performed cleaning process on all the CSV files such as removing null values, duplicates records and outliers if present.</a:t>
            </a:r>
          </a:p>
          <a:p>
            <a:pPr marL="0" indent="0">
              <a:buNone/>
            </a:pPr>
            <a:endParaRPr lang="en-US" sz="2400" dirty="0">
              <a:cs typeface="Dubai" panose="020B0503030403030204" pitchFamily="34" charset="-7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cs typeface="Dubai" panose="020B0503030403030204" pitchFamily="34" charset="-78"/>
              </a:rPr>
              <a:t>As instructed, we only considered records having order status as ’delivered’.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cs typeface="Dubai" panose="020B0503030403030204" pitchFamily="34" charset="-7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cs typeface="Dubai" panose="020B0503030403030204" pitchFamily="34" charset="-78"/>
              </a:rPr>
              <a:t>After cleaning all data frame we exported it back into CSV files.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371D8EC-F6A3-045E-D263-2370CA1A3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0"/>
            <a:ext cx="10131425" cy="1456267"/>
          </a:xfrm>
        </p:spPr>
        <p:txBody>
          <a:bodyPr>
            <a:noAutofit/>
          </a:bodyPr>
          <a:lstStyle/>
          <a:p>
            <a:pPr algn="ctr"/>
            <a:r>
              <a:rPr lang="en-US" b="1" u="sng" dirty="0">
                <a:latin typeface="Algerian" panose="04020705040A02060702" pitchFamily="82" charset="0"/>
                <a:cs typeface="Dubai" panose="020B0503030403030204" pitchFamily="34" charset="-78"/>
              </a:rPr>
              <a:t>data exploration and cleaning</a:t>
            </a:r>
          </a:p>
        </p:txBody>
      </p:sp>
    </p:spTree>
    <p:extLst>
      <p:ext uri="{BB962C8B-B14F-4D97-AF65-F5344CB8AC3E}">
        <p14:creationId xmlns:p14="http://schemas.microsoft.com/office/powerpoint/2010/main" val="2899530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FF87B-705A-C2F3-301E-E13024300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840" y="175881"/>
            <a:ext cx="9848676" cy="1392860"/>
          </a:xfrm>
        </p:spPr>
        <p:txBody>
          <a:bodyPr/>
          <a:lstStyle/>
          <a:p>
            <a:pPr algn="ctr"/>
            <a:r>
              <a:rPr lang="en-US" sz="3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Visualizations:</a:t>
            </a:r>
            <a:br>
              <a:rPr lang="en-US" sz="3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</a:br>
            <a:r>
              <a:rPr lang="en-US" sz="3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Top 20 Ordered Products by quantity</a:t>
            </a:r>
            <a:endParaRPr lang="en-IN" sz="38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42627-89A3-5356-6532-FE3D476B5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40" y="1669410"/>
            <a:ext cx="3657600" cy="432032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highest ordered product is from the Toys category and has been ordered 467 times.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Most of the products in the Top 20 that are frequently ordered belong to the Toys category.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21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240DED-5F40-9F1D-210F-E35FC193B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998" y="1568740"/>
            <a:ext cx="7113865" cy="474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110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EFB3B-974A-60C5-2D8A-94B6DABF3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22" y="431453"/>
            <a:ext cx="9915728" cy="801729"/>
          </a:xfrm>
        </p:spPr>
        <p:txBody>
          <a:bodyPr/>
          <a:lstStyle/>
          <a:p>
            <a:pPr algn="ctr"/>
            <a:r>
              <a:rPr lang="en-US" sz="4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Top 20 Ordered Products by Revenue</a:t>
            </a:r>
            <a:endParaRPr lang="en-IN" sz="40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65DE5B-C992-62BB-03B4-9F2CF74706B8}"/>
              </a:ext>
            </a:extLst>
          </p:cNvPr>
          <p:cNvSpPr txBox="1"/>
          <p:nvPr/>
        </p:nvSpPr>
        <p:spPr>
          <a:xfrm>
            <a:off x="486623" y="1648622"/>
            <a:ext cx="363237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highest revenue generation is 63, 885 which belongs to the Toys Category.</a:t>
            </a:r>
          </a:p>
          <a:p>
            <a:pPr marL="342900" indent="-3429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Most of the products in the Top 20 list generating high revenue belong to the Toys category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1841C2-246C-1995-376E-F7A3F9EC8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551" y="1342238"/>
            <a:ext cx="6971253" cy="502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34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90B6B-99CC-D23F-284D-188B3B61D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21591"/>
            <a:ext cx="9789794" cy="940147"/>
          </a:xfrm>
        </p:spPr>
        <p:txBody>
          <a:bodyPr/>
          <a:lstStyle/>
          <a:p>
            <a:pPr algn="ctr"/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Percentage Running Total</a:t>
            </a:r>
            <a:endParaRPr lang="en-IN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61D280-B260-715B-FDCA-0354AE9EA302}"/>
              </a:ext>
            </a:extLst>
          </p:cNvPr>
          <p:cNvSpPr txBox="1"/>
          <p:nvPr/>
        </p:nvSpPr>
        <p:spPr>
          <a:xfrm>
            <a:off x="646111" y="1542020"/>
            <a:ext cx="357355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Percentage of Total Running Revenue and Quantity Ordered has been broken down by Product Id.</a:t>
            </a:r>
          </a:p>
          <a:p>
            <a:pPr marL="342900" indent="-3429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contribution of each product towards the total revenue can be identified.</a:t>
            </a:r>
            <a:endParaRPr lang="en-IN" sz="24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D6485D-76CE-37F3-1285-8EBB19143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441" y="1474908"/>
            <a:ext cx="6912530" cy="493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788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91CC4-5408-78D2-D0A7-BD8DDE94D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34" y="226216"/>
            <a:ext cx="9714293" cy="822407"/>
          </a:xfrm>
        </p:spPr>
        <p:txBody>
          <a:bodyPr/>
          <a:lstStyle/>
          <a:p>
            <a:pPr algn="ctr"/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Revenue Pareto</a:t>
            </a:r>
            <a:endParaRPr lang="en-IN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C459701-FB84-47D4-BD77-67C9725E3FEC}"/>
              </a:ext>
            </a:extLst>
          </p:cNvPr>
          <p:cNvSpPr>
            <a:spLocks noGrp="1"/>
          </p:cNvSpPr>
          <p:nvPr/>
        </p:nvSpPr>
        <p:spPr>
          <a:xfrm>
            <a:off x="704834" y="1417319"/>
            <a:ext cx="3330271" cy="472342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Toys, health_beauty and watches_gift combine generate 80.56% of the revenue.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Toys alone generates 76.23% of the revenue.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</a:rPr>
              <a:t>The rest of the product categories generates 19.44% of the revenue.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206D86-5603-1594-9AB2-79A4882FD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607" y="1308683"/>
            <a:ext cx="7399090" cy="513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9892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398</TotalTime>
  <Words>763</Words>
  <Application>Microsoft Office PowerPoint</Application>
  <PresentationFormat>Widescreen</PresentationFormat>
  <Paragraphs>74</Paragraphs>
  <Slides>15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Algerian</vt:lpstr>
      <vt:lpstr>Aptos</vt:lpstr>
      <vt:lpstr>Arial</vt:lpstr>
      <vt:lpstr>Calibri</vt:lpstr>
      <vt:lpstr>Calibri Light</vt:lpstr>
      <vt:lpstr>Century Gothic</vt:lpstr>
      <vt:lpstr>Dubai</vt:lpstr>
      <vt:lpstr>Wingdings</vt:lpstr>
      <vt:lpstr>Celestial</vt:lpstr>
      <vt:lpstr>Capstone Project Marketing and Retail Analytics</vt:lpstr>
      <vt:lpstr>Agenda</vt:lpstr>
      <vt:lpstr>Objective</vt:lpstr>
      <vt:lpstr>Background</vt:lpstr>
      <vt:lpstr>data exploration and cleaning</vt:lpstr>
      <vt:lpstr>Visualizations: Top 20 Ordered Products by quantity</vt:lpstr>
      <vt:lpstr>Top 20 Ordered Products by Revenue</vt:lpstr>
      <vt:lpstr>Percentage Running Total</vt:lpstr>
      <vt:lpstr>Revenue Pareto</vt:lpstr>
      <vt:lpstr>Quantity Pareto</vt:lpstr>
      <vt:lpstr>Market Basket Analysis</vt:lpstr>
      <vt:lpstr>Product Category Ordered more than 5 Times</vt:lpstr>
      <vt:lpstr>Insights</vt:lpstr>
      <vt:lpstr>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LAB VIDEO SUBMISSION</dc:title>
  <dc:creator>vedantpatil01997@gmail.com</dc:creator>
  <cp:lastModifiedBy>Ankit Sarkar</cp:lastModifiedBy>
  <cp:revision>90</cp:revision>
  <dcterms:created xsi:type="dcterms:W3CDTF">2023-09-04T11:49:47Z</dcterms:created>
  <dcterms:modified xsi:type="dcterms:W3CDTF">2024-05-12T14:30:45Z</dcterms:modified>
</cp:coreProperties>
</file>

<file path=docProps/thumbnail.jpeg>
</file>